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F3A0098-0281-487F-BED0-328922A4874C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902C3DB-E698-476E-AEE4-D605BEAE61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RATON PUBLIC SCHOOLS BUDGET INPUT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20,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8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LOOKING AT ALL STAFF POSITIONS</a:t>
            </a:r>
          </a:p>
          <a:p>
            <a:r>
              <a:rPr lang="en-US" dirty="0" smtClean="0"/>
              <a:t>ADDING FULL TIME ELEMENTARY 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0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SAVE AS MUCH AS WE CAN</a:t>
            </a:r>
          </a:p>
          <a:p>
            <a:r>
              <a:rPr lang="en-US" dirty="0" smtClean="0"/>
              <a:t>PED REQUIRES 3% OR MORE CARRYOVER</a:t>
            </a:r>
          </a:p>
          <a:p>
            <a:r>
              <a:rPr lang="en-US" dirty="0" smtClean="0"/>
              <a:t>CARRYOVER IS NEEDED TO COVER PAYROLLS AND EMERGENCIES</a:t>
            </a:r>
          </a:p>
          <a:p>
            <a:r>
              <a:rPr lang="en-US" dirty="0" smtClean="0"/>
              <a:t>WE WANT TO BE ABLE TO STAY AS WE ARE NOW WITHOUT ANY REDUCTIONS IN OUR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64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1YR 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11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ONE</a:t>
            </a:r>
          </a:p>
          <a:p>
            <a:r>
              <a:rPr lang="en-US" dirty="0" smtClean="0"/>
              <a:t>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8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20-21 910B5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128877"/>
              </p:ext>
            </p:extLst>
          </p:nvPr>
        </p:nvGraphicFramePr>
        <p:xfrm>
          <a:off x="698266" y="1518587"/>
          <a:ext cx="7747467" cy="4559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5250"/>
                <a:gridCol w="901217"/>
                <a:gridCol w="874181"/>
                <a:gridCol w="874181"/>
                <a:gridCol w="877185"/>
                <a:gridCol w="877185"/>
                <a:gridCol w="913234"/>
                <a:gridCol w="973315"/>
                <a:gridCol w="531719"/>
              </a:tblGrid>
              <a:tr h="345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District Name</a:t>
                      </a:r>
                      <a:endParaRPr lang="en-US" sz="1100" b="1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Raton</a:t>
                      </a:r>
                      <a:endParaRPr lang="en-US" sz="11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District Number</a:t>
                      </a:r>
                      <a:endParaRPr lang="en-US" sz="11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 &amp;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 &amp;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GRADE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44139"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3Y DD</a:t>
                      </a:r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4Y DD</a:t>
                      </a:r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C-GIFTED</a:t>
                      </a:r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D-GIFTED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*BASIC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TOTAL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1441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u="sng" strike="noStrike">
                          <a:effectLst/>
                        </a:rPr>
                        <a:t>Kindergarten Program</a:t>
                      </a:r>
                      <a:endParaRPr lang="en-US" sz="9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ECE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 smtClean="0">
                          <a:effectLst/>
                        </a:rPr>
                        <a:t>11 </a:t>
                      </a:r>
                      <a:endParaRPr lang="en-US" sz="9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 smtClean="0">
                          <a:effectLst/>
                        </a:rPr>
                        <a:t>10 </a:t>
                      </a:r>
                      <a:endParaRPr lang="en-US" sz="9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21.00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FDK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76.50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sng" strike="noStrike">
                          <a:effectLst/>
                        </a:rPr>
                        <a:t>Basic Program</a:t>
                      </a:r>
                      <a:endParaRPr lang="en-US" sz="9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1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57.00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57.50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2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55.00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60.50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3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56.00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61.00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4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81.50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70.50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5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68.00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77.00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6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82.00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7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59.50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8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63.00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9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72.00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10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72.00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11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55.50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12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61.00 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63.50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Totals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5.50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23.00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12.00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852.50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*INCLUDE STUDENTS RECEIVING A/B SERVICES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PRE-K FTE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87.00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622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TOTAL GRADES 1-12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793.00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SUBTOTAL MEM</a:t>
                      </a:r>
                      <a:endParaRPr lang="en-US" sz="9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880.50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4593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Is this a Charter School?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</a:t>
                      </a:r>
                      <a:endParaRPr lang="en-US" sz="9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Charter School Mem (for District size calculations)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TOTAL MEM</a:t>
                      </a:r>
                      <a:endParaRPr lang="en-US" sz="9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880.50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Is this for the 40th Day?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</a:t>
                      </a:r>
                      <a:endParaRPr lang="en-US" sz="9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09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20-21 EDUCATION UNITS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24817"/>
              </p:ext>
            </p:extLst>
          </p:nvPr>
        </p:nvGraphicFramePr>
        <p:xfrm>
          <a:off x="1972956" y="1241902"/>
          <a:ext cx="5198088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306"/>
                <a:gridCol w="604195"/>
                <a:gridCol w="588083"/>
                <a:gridCol w="588083"/>
                <a:gridCol w="588083"/>
                <a:gridCol w="588083"/>
                <a:gridCol w="612250"/>
                <a:gridCol w="652530"/>
                <a:gridCol w="356475"/>
              </a:tblGrid>
              <a:tr h="11605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ECE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COST</a:t>
                      </a:r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PROGRAM</a:t>
                      </a:r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FTE</a:t>
                      </a:r>
                      <a:endParaRPr lang="en-US" sz="8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INDEX</a:t>
                      </a:r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UNITS</a:t>
                      </a:r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</a:rPr>
                        <a:t>Kindergarten</a:t>
                      </a:r>
                      <a:endParaRPr lang="en-US" sz="8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21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PRE-K and FDK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81.75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1.44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117.720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Kindergarten Units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125.280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</a:rPr>
                        <a:t>Basic Program (Grade Total)</a:t>
                      </a:r>
                      <a:endParaRPr lang="en-US" sz="8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01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57.50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1.20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69.000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02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60.50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1.18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71.390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03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61.00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1.18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71.980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04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70.50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1.045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73.673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05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77.00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1.045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80.465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06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82.00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1.045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85.690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07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*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59.50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1.25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74.375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08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*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63.00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1.25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78.750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09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*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72.00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1.25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90.000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10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*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72.00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1.25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90.000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11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*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55.50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1.25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69.375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Grade  12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*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63.50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1.25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79.375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* Includes Vocational Weighting</a:t>
                      </a:r>
                      <a:endParaRPr lang="en-US" sz="8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48151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1" u="none" strike="noStrike">
                        <a:effectLst/>
                        <a:latin typeface="Lucida Sans"/>
                      </a:endParaRPr>
                    </a:p>
                  </a:txBody>
                  <a:tcPr marL="108797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Basic Program Units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933.448.</a:t>
                      </a:r>
                    </a:p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1058.728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</a:rPr>
                        <a:t>Special Education</a:t>
                      </a:r>
                      <a:endParaRPr lang="en-US" sz="8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MEM</a:t>
                      </a:r>
                      <a:endParaRPr lang="en-US" sz="8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Factor</a:t>
                      </a:r>
                      <a:endParaRPr lang="en-US" sz="8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C &amp; C-Gifted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25.00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25.000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D &amp; D-Gifted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11.50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23.000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3 &amp; 4 Yr. DD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21.00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42.000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64201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A/B MEM (Reg/Gft &amp; Inc 3Y&amp;4Y-12th)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111.00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0.70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77.700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Special Ed. Units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167.700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6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48151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Adjusted Ancillary  FTE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6.74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25.00 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Ancillary FTE Units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168.50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48151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Total Special Education Units</a:t>
                      </a:r>
                      <a:endParaRPr lang="en-US" sz="8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 smtClean="0">
                          <a:effectLst/>
                        </a:rPr>
                        <a:t>336.200 </a:t>
                      </a:r>
                      <a:endParaRPr lang="en-US" sz="8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8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20-21 PROGRAM UNITS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319998"/>
              </p:ext>
            </p:extLst>
          </p:nvPr>
        </p:nvGraphicFramePr>
        <p:xfrm>
          <a:off x="476250" y="2125821"/>
          <a:ext cx="8191500" cy="347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304"/>
                <a:gridCol w="953239"/>
                <a:gridCol w="924642"/>
                <a:gridCol w="927819"/>
                <a:gridCol w="927819"/>
                <a:gridCol w="927819"/>
                <a:gridCol w="965949"/>
                <a:gridCol w="1029498"/>
                <a:gridCol w="562411"/>
              </a:tblGrid>
              <a:tr h="1524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Elementary Fine Arts Program</a:t>
                      </a:r>
                      <a:endParaRPr lang="en-US" sz="1200" b="1" i="0" u="sng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MEM</a:t>
                      </a:r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Factor</a:t>
                      </a:r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485.00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0.0500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Fine Arts Program Units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24.250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Bilingual Program</a:t>
                      </a:r>
                      <a:endParaRPr lang="en-US" sz="12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HOURS</a:t>
                      </a:r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MEM</a:t>
                      </a:r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FTE</a:t>
                      </a:r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Factor</a:t>
                      </a:r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Total Bilingual</a:t>
                      </a:r>
                      <a:endParaRPr lang="en-US" sz="12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0.500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Bilingual Units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0.000 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(May not total more than the no. of students in grades K-12.)</a:t>
                      </a:r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17145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Elementary P.E. Program</a:t>
                      </a:r>
                      <a:endParaRPr lang="en-US" sz="12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MEM</a:t>
                      </a:r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Factor</a:t>
                      </a:r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en-US" sz="1200" b="0" i="1" u="none" strike="noStrike">
                        <a:effectLst/>
                        <a:latin typeface="Lucida Sans"/>
                      </a:endParaRP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>
                          <a:effectLst/>
                        </a:rPr>
                        <a:t>403.00</a:t>
                      </a:r>
                      <a:endParaRPr lang="en-US" sz="12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0.060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Elementary P.E. Units</a:t>
                      </a:r>
                      <a:endParaRPr lang="en-US" sz="12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>
                          <a:effectLst/>
                        </a:rPr>
                        <a:t>24.180</a:t>
                      </a:r>
                      <a:endParaRPr lang="en-US" sz="12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13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20-21 T&amp;E, TCI, NBCT, SIZE UNITS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266748"/>
              </p:ext>
            </p:extLst>
          </p:nvPr>
        </p:nvGraphicFramePr>
        <p:xfrm>
          <a:off x="2205555" y="1571255"/>
          <a:ext cx="4732890" cy="4583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793"/>
                <a:gridCol w="550123"/>
                <a:gridCol w="535453"/>
                <a:gridCol w="535453"/>
                <a:gridCol w="535453"/>
                <a:gridCol w="535453"/>
                <a:gridCol w="557458"/>
                <a:gridCol w="594132"/>
                <a:gridCol w="324572"/>
              </a:tblGrid>
              <a:tr h="211329">
                <a:tc>
                  <a:txBody>
                    <a:bodyPr/>
                    <a:lstStyle/>
                    <a:p>
                      <a:pPr algn="l" fontAlgn="ctr"/>
                      <a:endParaRPr lang="en-US" sz="500" b="0" i="1" u="none" strike="noStrike" dirty="0">
                        <a:effectLst/>
                        <a:latin typeface="Lucida Sans"/>
                      </a:endParaRPr>
                    </a:p>
                  </a:txBody>
                  <a:tcPr marL="9906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TOTAL MEMBERSHIP PROGRAM UNITS</a:t>
                      </a:r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1,405.843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8054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11329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T &amp; E Index  (Oct 2014)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 smtClean="0">
                          <a:effectLst/>
                        </a:rPr>
                        <a:t>1.095 </a:t>
                      </a:r>
                      <a:endParaRPr lang="en-US" sz="7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699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u="sng" strike="noStrike">
                          <a:effectLst/>
                        </a:rPr>
                        <a:t>National Board Certified Teachers</a:t>
                      </a:r>
                      <a:endParaRPr lang="en-US" sz="7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ADJUSTED PROGRAM UNITS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 smtClean="0">
                          <a:effectLst/>
                        </a:rPr>
                        <a:t>1,159.307 </a:t>
                      </a:r>
                      <a:endParaRPr lang="en-US" sz="7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FTE:</a:t>
                      </a:r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Factor</a:t>
                      </a:r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2832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1.500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National Board Certified Teachers Units: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9906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u="sng" strike="noStrike">
                          <a:effectLst/>
                        </a:rPr>
                        <a:t>Size Adjustment Units </a:t>
                      </a:r>
                      <a:endParaRPr lang="en-US" sz="7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UNITS</a:t>
                      </a:r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6994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Elementary/Mid/Jr. High 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 smtClean="0">
                          <a:effectLst/>
                        </a:rPr>
                        <a:t>11.719 </a:t>
                      </a:r>
                      <a:endParaRPr lang="en-US" sz="7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School Size Adjustment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 smtClean="0">
                          <a:effectLst/>
                        </a:rPr>
                        <a:t>47.110 </a:t>
                      </a:r>
                      <a:endParaRPr lang="en-US" sz="7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Senior High 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 smtClean="0">
                          <a:effectLst/>
                        </a:rPr>
                        <a:t>35.391 </a:t>
                      </a:r>
                      <a:endParaRPr lang="en-US" sz="7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2658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District Size(&lt;4,000)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 smtClean="0">
                          <a:effectLst/>
                        </a:rPr>
                        <a:t>103.002 </a:t>
                      </a:r>
                      <a:endParaRPr lang="en-US" sz="7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District Size &lt;4,000 Adjustment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 smtClean="0">
                          <a:effectLst/>
                        </a:rPr>
                        <a:t>103.002 </a:t>
                      </a:r>
                      <a:endParaRPr lang="en-US" sz="7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2658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District Size(&lt;200)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District Size &lt;200 Adjustment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6994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Rural Isolation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6994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New District Adjustment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11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PROGRAM UNITS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5555" y="1571255"/>
          <a:ext cx="4732890" cy="4583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793"/>
                <a:gridCol w="550123"/>
                <a:gridCol w="535453"/>
                <a:gridCol w="535453"/>
                <a:gridCol w="535453"/>
                <a:gridCol w="535453"/>
                <a:gridCol w="557458"/>
                <a:gridCol w="594132"/>
                <a:gridCol w="324572"/>
              </a:tblGrid>
              <a:tr h="211329">
                <a:tc>
                  <a:txBody>
                    <a:bodyPr/>
                    <a:lstStyle/>
                    <a:p>
                      <a:pPr algn="l" fontAlgn="ctr"/>
                      <a:endParaRPr lang="en-US" sz="500" b="0" i="1" u="none" strike="noStrike">
                        <a:effectLst/>
                        <a:latin typeface="Lucida Sans"/>
                      </a:endParaRPr>
                    </a:p>
                  </a:txBody>
                  <a:tcPr marL="9906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TOTAL MEMBERSHIP PROGRAM UNITS</a:t>
                      </a:r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1,405.843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8054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11329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T &amp; E Index  (Oct 2014)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1.096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699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u="sng" strike="noStrike">
                          <a:effectLst/>
                        </a:rPr>
                        <a:t>National Board Certified Teachers</a:t>
                      </a:r>
                      <a:endParaRPr lang="en-US" sz="7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ADJUSTED PROGRAM UNITS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1,540.804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FTE:</a:t>
                      </a:r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Factor</a:t>
                      </a:r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2832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1.500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National Board Certified Teachers Units: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9906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u="sng" strike="noStrike">
                          <a:effectLst/>
                        </a:rPr>
                        <a:t>Size Adjustment Units </a:t>
                      </a:r>
                      <a:endParaRPr lang="en-US" sz="700" b="1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UNITS</a:t>
                      </a:r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6994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Elementary/Mid/Jr. High 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11.718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School Size Adjustment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47.060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Senior High 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35.342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2658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District Size(&lt;4,000)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102.602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District Size &lt;4,000 Adjustment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102.602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2658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District Size(&lt;200)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District Size &lt;200 Adjustment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6994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Rural Isolation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5665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6994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New District Adjustment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52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20-21 SEG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178288"/>
              </p:ext>
            </p:extLst>
          </p:nvPr>
        </p:nvGraphicFramePr>
        <p:xfrm>
          <a:off x="2250717" y="1490750"/>
          <a:ext cx="4642565" cy="4729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014"/>
                <a:gridCol w="539624"/>
                <a:gridCol w="525234"/>
                <a:gridCol w="525234"/>
                <a:gridCol w="525234"/>
                <a:gridCol w="525234"/>
                <a:gridCol w="546819"/>
                <a:gridCol w="582794"/>
                <a:gridCol w="318378"/>
              </a:tblGrid>
              <a:tr h="310944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Save Harmless Units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3648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729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GROWTH &amp; SAVE HARMLESS CALCULATION DATA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3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094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2014-15 Actual 40th Day MEM:</a:t>
                      </a:r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GRAND TOTAL UNITS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 smtClean="0">
                          <a:effectLst/>
                        </a:rPr>
                        <a:t>1,829.646 </a:t>
                      </a:r>
                      <a:endParaRPr lang="en-US" sz="700" b="0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729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(Enter the District Mem EXCLUDING Charter Mem)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729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District Revised Projections from 997 to 968.5 Per E-mail. No Growth.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× Unit Value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 smtClean="0">
                          <a:effectLst/>
                        </a:rPr>
                        <a:t>4758.10 </a:t>
                      </a:r>
                      <a:endParaRPr lang="en-US" sz="700" b="1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36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2015-16 Projected MEM:</a:t>
                      </a:r>
                      <a:endParaRPr lang="en-US" sz="700" b="0" i="1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0.00 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729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(Enter the District Mem EXCLUDING Charter Mem)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7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PROGRAM COST</a:t>
                      </a:r>
                      <a:endParaRPr lang="en-US" sz="7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###########</a:t>
                      </a:r>
                      <a:endParaRPr lang="en-US" sz="7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2015-2016 Actual 40th MEM</a:t>
                      </a:r>
                      <a:endParaRPr lang="en-US" sz="500" b="0" i="1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   (Enter the District Mem EXCLUDING Charter Mem)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>
                          <a:effectLst/>
                        </a:rPr>
                        <a:t>Non-categorical Revenue Credits:</a:t>
                      </a:r>
                      <a:endParaRPr lang="en-US" sz="600" b="1" i="0" u="sng" strike="noStrike">
                        <a:effectLst/>
                        <a:latin typeface="Lucida Sans"/>
                      </a:endParaRPr>
                    </a:p>
                  </a:txBody>
                  <a:tcPr marL="48585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20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1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1" u="none" strike="noStrike">
                        <a:solidFill>
                          <a:srgbClr val="FF00FF"/>
                        </a:solidFill>
                        <a:effectLst/>
                        <a:latin typeface="Lucida Sans"/>
                      </a:endParaRPr>
                    </a:p>
                  </a:txBody>
                  <a:tcPr marL="14575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400" u="none" strike="noStrike">
                          <a:effectLst/>
                        </a:rPr>
                        <a:t>Tax Levy (41110, 41113, 41114)</a:t>
                      </a:r>
                      <a:endParaRPr lang="fi-FI" sz="400" b="0" i="0" u="none" strike="noStrike">
                        <a:effectLst/>
                        <a:latin typeface="Lucida Sans"/>
                      </a:endParaRPr>
                    </a:p>
                  </a:txBody>
                  <a:tcPr marL="0" marR="9717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0.00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20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1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1" u="none" strike="noStrike">
                        <a:solidFill>
                          <a:srgbClr val="FF00FF"/>
                        </a:solidFill>
                        <a:effectLst/>
                        <a:latin typeface="Lucida Sans"/>
                      </a:endParaRPr>
                    </a:p>
                  </a:txBody>
                  <a:tcPr marL="14575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00" u="none" strike="noStrike">
                          <a:effectLst/>
                        </a:rPr>
                        <a:t>Federal Impact Aid (44103)</a:t>
                      </a:r>
                      <a:endParaRPr lang="en-US" sz="400" b="0" i="0" u="none" strike="noStrike">
                        <a:effectLst/>
                        <a:latin typeface="Lucida Sans"/>
                      </a:endParaRPr>
                    </a:p>
                  </a:txBody>
                  <a:tcPr marL="0" marR="9717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0.00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20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00" u="none" strike="noStrike">
                          <a:effectLst/>
                        </a:rPr>
                        <a:t>Federal Forest Reserve (44204)</a:t>
                      </a:r>
                      <a:endParaRPr lang="en-US" sz="400" b="0" i="0" u="none" strike="noStrike">
                        <a:effectLst/>
                        <a:latin typeface="Lucida Sans"/>
                      </a:endParaRPr>
                    </a:p>
                  </a:txBody>
                  <a:tcPr marL="0" marR="9717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0.00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800080"/>
                        </a:solidFill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3819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Save-Harmless Data</a:t>
                      </a:r>
                      <a:endParaRPr lang="en-US" sz="6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Total Non-Cat Rev Credits</a:t>
                      </a:r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0" marR="4858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$0.00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2015-2016 40th Day TOTAL PROGRAM UNITS</a:t>
                      </a:r>
                      <a:endParaRPr lang="en-US" sz="500" b="0" i="1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4858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7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(Not Grand Total Program Units)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4858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sng" strike="noStrike">
                          <a:effectLst/>
                        </a:rPr>
                        <a:t>Less</a:t>
                      </a:r>
                      <a:r>
                        <a:rPr lang="en-US" sz="500" u="none" strike="noStrike">
                          <a:effectLst/>
                        </a:rPr>
                        <a:t>: 75% of Non-Categorical Revenue  Credits</a:t>
                      </a:r>
                      <a:endParaRPr lang="en-US" sz="500" b="0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$0.00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Growth Data</a:t>
                      </a:r>
                      <a:endParaRPr lang="en-US" sz="600" b="1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4858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763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2015-16 Operating Budget Calculation</a:t>
                      </a:r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4858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#DIV/0!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u="sng" strike="noStrike">
                          <a:effectLst/>
                        </a:rPr>
                        <a:t>Other Credits/Adjustments:</a:t>
                      </a:r>
                      <a:endParaRPr lang="en-US" sz="600" b="1" i="0" u="sng" strike="noStrike">
                        <a:effectLst/>
                        <a:latin typeface="Lucida Sans"/>
                      </a:endParaRPr>
                    </a:p>
                  </a:txBody>
                  <a:tcPr marL="48585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Op-Bud takes 14-15 40 Day compared to 15-16 Mem Proj. FTE</a:t>
                      </a:r>
                      <a:endParaRPr lang="en-US" sz="500" b="0" i="1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Energy Efficiency</a:t>
                      </a:r>
                      <a:endParaRPr lang="en-US" sz="400" b="0" i="0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209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40th Day Calculation</a:t>
                      </a:r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48585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#DIV/0!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Energy Efficiency Renewable Bonds</a:t>
                      </a:r>
                      <a:endParaRPr lang="en-US" sz="400" b="0" i="0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Takes Prior Year 40th-Day and compares to Current Year 40th-Day</a:t>
                      </a:r>
                      <a:endParaRPr lang="en-US" sz="500" b="0" i="1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 </a:t>
                      </a:r>
                      <a:endParaRPr lang="en-US" sz="400" b="0" i="0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20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Other Misc Credits</a:t>
                      </a:r>
                      <a:endParaRPr lang="en-US" sz="400" b="0" i="0" u="none" strike="noStrike">
                        <a:effectLst/>
                        <a:latin typeface="Lucida Sans"/>
                      </a:endParaRPr>
                    </a:p>
                  </a:txBody>
                  <a:tcPr marL="9717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Total Other Credits</a:t>
                      </a:r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48585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$0.00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48585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7296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500" b="0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sng" strike="noStrike">
                          <a:effectLst/>
                        </a:rPr>
                        <a:t>Less</a:t>
                      </a:r>
                      <a:r>
                        <a:rPr lang="en-US" sz="500" u="none" strike="noStrike">
                          <a:effectLst/>
                        </a:rPr>
                        <a:t>: Other Credits/Adjustments</a:t>
                      </a:r>
                      <a:endParaRPr lang="en-US" sz="500" b="0" i="0" u="sng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$0.00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5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$0.00 </a:t>
                      </a:r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STATE EQUALIZATION GUARANTEE</a:t>
                      </a:r>
                      <a:endParaRPr lang="en-US" sz="600" b="1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$</a:t>
                      </a:r>
                      <a:r>
                        <a:rPr lang="en-US" sz="600" u="none" strike="noStrike" dirty="0" smtClean="0">
                          <a:effectLst/>
                        </a:rPr>
                        <a:t>8,647,256.36 </a:t>
                      </a:r>
                      <a:endParaRPr lang="en-US" sz="600" b="1" i="0" u="none" strike="noStrike" dirty="0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6373"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effectLst/>
                        <a:latin typeface="Lucida Sans"/>
                      </a:endParaRPr>
                    </a:p>
                  </a:txBody>
                  <a:tcPr marL="0" marR="0" marT="0" marB="0" anchor="ctr"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62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19-20 INITIAL SEG		8,293,336.60</a:t>
            </a:r>
          </a:p>
          <a:p>
            <a:r>
              <a:rPr lang="en-US" dirty="0" smtClean="0"/>
              <a:t>20-21 INITIAL SEG  	</a:t>
            </a:r>
            <a:r>
              <a:rPr lang="en-US" dirty="0" smtClean="0"/>
              <a:t>8,647,256.36</a:t>
            </a:r>
            <a:endParaRPr lang="en-US" dirty="0" smtClean="0"/>
          </a:p>
          <a:p>
            <a:r>
              <a:rPr lang="en-US" dirty="0" smtClean="0"/>
              <a:t>DIFFERENCE                      </a:t>
            </a:r>
            <a:r>
              <a:rPr lang="en-US" dirty="0" smtClean="0"/>
              <a:t>(353,919.74)</a:t>
            </a:r>
            <a:endParaRPr lang="en-US" dirty="0" smtClean="0"/>
          </a:p>
          <a:p>
            <a:r>
              <a:rPr lang="en-US" dirty="0" smtClean="0"/>
              <a:t>WE ARE WORKING ON THE BUDGET USING  THE UNIT VALUE FOR 20-21 OF $4,758.10 WE WILL BE PUTTING NUMBERS ON OUR OFFICIAL 910-B5 FORM FROM THE STATE</a:t>
            </a:r>
          </a:p>
          <a:p>
            <a:r>
              <a:rPr lang="en-US" dirty="0" smtClean="0"/>
              <a:t>UNIT VALUE 19-20		4,602.27</a:t>
            </a:r>
          </a:p>
          <a:p>
            <a:r>
              <a:rPr lang="en-US" dirty="0" smtClean="0"/>
              <a:t>UNIT VALUE 20-21		4,758.10</a:t>
            </a:r>
          </a:p>
          <a:p>
            <a:r>
              <a:rPr lang="en-US" dirty="0" smtClean="0"/>
              <a:t>DIFFERENCE PER UNIT	+155.83		</a:t>
            </a:r>
          </a:p>
          <a:p>
            <a:pPr marL="3657600" lvl="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4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BEGINNING LEVEL  $41,000, LEVEL 2 $50,000, LEVEL 3 $60,000</a:t>
            </a:r>
          </a:p>
          <a:p>
            <a:r>
              <a:rPr lang="en-US" sz="2400" dirty="0" smtClean="0"/>
              <a:t>AVERAGE 4% RAISE FOR ALL STAFF, THIS IS IN STATE STATUE RIGHT NOW.  IF A SPECIAL SESSION TAKES PLACE IN JULY OR AUGUST THIS MAY CHANGE.</a:t>
            </a:r>
          </a:p>
          <a:p>
            <a:r>
              <a:rPr lang="en-US" sz="2400" dirty="0" smtClean="0"/>
              <a:t>MINIMUM WAGE FOR ALL NON-CERTIFIED WILL GO FROM $9 TO 10.50 EFFECTIVE JANUARY 1, 2021</a:t>
            </a:r>
          </a:p>
          <a:p>
            <a:r>
              <a:rPr lang="en-US" sz="2400" dirty="0" smtClean="0"/>
              <a:t>ALL SCHEDULES REFLECT STAFF PAY, THIS DOES NOT INCLUDE THE TOTAL BENEFITS PACKAGE THE DISTRICT PAYS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Insurance Cost may go up 8%.</a:t>
            </a:r>
            <a:endParaRPr lang="en-US" sz="2400" dirty="0" smtClean="0"/>
          </a:p>
          <a:p>
            <a:r>
              <a:rPr lang="en-US" sz="2400" dirty="0" smtClean="0"/>
              <a:t>PRINCIPALS SALARIES:  ELEMENTARY $72,000,  MIDDLE SCHOOL $84,000,  HIGH SCHOOL $96,000</a:t>
            </a:r>
          </a:p>
          <a:p>
            <a:r>
              <a:rPr lang="en-US" sz="2400" dirty="0" smtClean="0"/>
              <a:t>WE WILL BE WORKING ON SALARY SCHEDULES AND BE IN COMMUNICATION WITH RATON NEA</a:t>
            </a:r>
          </a:p>
          <a:p>
            <a:r>
              <a:rPr lang="en-US" dirty="0" smtClean="0"/>
              <a:t>BUDGET DUE TO STATE MAY 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5154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481</TotalTime>
  <Words>1018</Words>
  <Application>Microsoft Office PowerPoint</Application>
  <PresentationFormat>On-screen Show (4:3)</PresentationFormat>
  <Paragraphs>477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RATON PUBLIC SCHOOLS BUDGET INPUT</vt:lpstr>
      <vt:lpstr>20-21 910B5</vt:lpstr>
      <vt:lpstr>20-21 EDUCATION UNITS</vt:lpstr>
      <vt:lpstr>20-21 PROGRAM UNITS</vt:lpstr>
      <vt:lpstr>20-21 T&amp;E, TCI, NBCT, SIZE UNITS</vt:lpstr>
      <vt:lpstr>TOTAL PROGRAM UNITS</vt:lpstr>
      <vt:lpstr>20-21 SEG</vt:lpstr>
      <vt:lpstr>SEG DIFFERENCE</vt:lpstr>
      <vt:lpstr>SALARY SCHEDULES</vt:lpstr>
      <vt:lpstr>STAFF</vt:lpstr>
      <vt:lpstr>CARRYOVER</vt:lpstr>
      <vt:lpstr>CALENDARS</vt:lpstr>
      <vt:lpstr>FEDERAL FUNDS</vt:lpstr>
    </vt:vector>
  </TitlesOfParts>
  <Company>Raton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ORTIZ ANDY</dc:creator>
  <cp:lastModifiedBy>ORTIZ ANDY</cp:lastModifiedBy>
  <cp:revision>12</cp:revision>
  <dcterms:created xsi:type="dcterms:W3CDTF">2020-03-05T21:20:42Z</dcterms:created>
  <dcterms:modified xsi:type="dcterms:W3CDTF">2020-04-17T17:26:19Z</dcterms:modified>
</cp:coreProperties>
</file>